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16.xml" ContentType="application/vnd.openxmlformats-officedocument.presentationml.comments+xml"/>
  <Override PartName="/ppt/notesSlides/notesSlide19.xml" ContentType="application/vnd.openxmlformats-officedocument.presentationml.notesSlide+xml"/>
  <Override PartName="/ppt/comments/comment17.xml" ContentType="application/vnd.openxmlformats-officedocument.presentationml.comments+xml"/>
  <Override PartName="/ppt/notesSlides/notesSlide20.xml" ContentType="application/vnd.openxmlformats-officedocument.presentationml.notesSlide+xml"/>
  <Override PartName="/ppt/comments/comment18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19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20.xml" ContentType="application/vnd.openxmlformats-officedocument.presentationml.comments+xml"/>
  <Override PartName="/ppt/notesSlides/notesSlide23.xml" ContentType="application/vnd.openxmlformats-officedocument.presentationml.notesSlide+xml"/>
  <Override PartName="/ppt/comments/comment21.xml" ContentType="application/vnd.openxmlformats-officedocument.presentationml.comments+xml"/>
  <Override PartName="/ppt/notesSlides/notesSlide24.xml" ContentType="application/vnd.openxmlformats-officedocument.presentationml.notesSlide+xml"/>
  <Override PartName="/ppt/comments/comment22.xml" ContentType="application/vnd.openxmlformats-officedocument.presentationml.comments+xml"/>
  <Override PartName="/ppt/notesSlides/notesSlide25.xml" ContentType="application/vnd.openxmlformats-officedocument.presentationml.notesSlide+xml"/>
  <Override PartName="/ppt/comments/comment23.xml" ContentType="application/vnd.openxmlformats-officedocument.presentationml.comment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4" r:id="rId2"/>
    <p:sldId id="375" r:id="rId3"/>
    <p:sldId id="414" r:id="rId4"/>
    <p:sldId id="385" r:id="rId5"/>
    <p:sldId id="411" r:id="rId6"/>
    <p:sldId id="386" r:id="rId7"/>
    <p:sldId id="387" r:id="rId8"/>
    <p:sldId id="410" r:id="rId9"/>
    <p:sldId id="388" r:id="rId10"/>
    <p:sldId id="408" r:id="rId11"/>
    <p:sldId id="409" r:id="rId12"/>
    <p:sldId id="389" r:id="rId13"/>
    <p:sldId id="407" r:id="rId14"/>
    <p:sldId id="412" r:id="rId15"/>
    <p:sldId id="395" r:id="rId16"/>
    <p:sldId id="413" r:id="rId17"/>
    <p:sldId id="396" r:id="rId18"/>
    <p:sldId id="397" r:id="rId19"/>
    <p:sldId id="398" r:id="rId20"/>
    <p:sldId id="399" r:id="rId21"/>
    <p:sldId id="406" r:id="rId22"/>
    <p:sldId id="405" r:id="rId23"/>
    <p:sldId id="403" r:id="rId24"/>
    <p:sldId id="402" r:id="rId25"/>
    <p:sldId id="401" r:id="rId26"/>
    <p:sldId id="377" r:id="rId27"/>
    <p:sldId id="321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3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89" autoAdjust="0"/>
    <p:restoredTop sz="96552"/>
  </p:normalViewPr>
  <p:slideViewPr>
    <p:cSldViewPr snapToGrid="0">
      <p:cViewPr>
        <p:scale>
          <a:sx n="116" d="100"/>
          <a:sy n="116" d="100"/>
        </p:scale>
        <p:origin x="1024" y="7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5:03.384" idx="1">
    <p:pos x="10" y="10"/>
    <p:text>Целью проекта является разработка информационной системы, которая позволит автоматизировать онлайн-продажи спортивных товаров. Для достижения этой цели были поставлены несколько задач: автоматизация публикации товаров на сайте, интеграция с системой учёта, создание удобного интерфейса для оформления заказов и улучшение контроля за складскими остатками.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27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8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25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30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13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14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15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16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17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24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5:43.376" idx="31">
    <p:pos x="10" y="10"/>
    <p:text>На данный момент ИП «Туровец» ведет учет товаров вручную, что приводит к ошибкам и сложностям в управлении запасами. Также отсутствует возможность онлайн-продаж, что ограничивает охват аудитории. Внедрение интернет-магазина и автоматизированной системы учета позволит оптимизировать бизнес-процессы, привлечь новых клиентов и улучшить управление заказами.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23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21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20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19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4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29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5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6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28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7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26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EF36D-5392-494B-8EE5-0C71957C4DB3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01B75-A381-417A-9029-7C47C305C0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033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7763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8413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8795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7338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178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7445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0825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4070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3878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2882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7094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5871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3026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0134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5902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2312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4608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09340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1577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3515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4571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4490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0836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3325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9377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1239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C6BB0-53A1-2096-99E6-F3054E1BA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C7FDAC-36AC-FC75-84B6-C8F2D115F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5071D8-8588-96DD-BCE6-33673FB9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E0C4AB-CDF4-FC40-87A5-ECFF1F7B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6C278C-FDD1-8483-E3C6-9C0AABB4B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515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DE54D-9283-5D61-A774-6A9D9908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AF2E804-FEB0-6388-79BF-06B35264B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E64573-71B6-C728-3CAD-C3259F607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29249F-54DA-43DE-8A94-66E1B389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5639AF-E411-3F23-DB9D-7DB0F024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840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405A9B7-988F-E99D-CADD-19DA1D1CB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7D1CAC-2FFD-3D8D-F781-B65D2315C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322D54-B6A1-5ED2-4799-7F7D02BB9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51985D-92B7-B969-2298-AB57B843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601663-81BD-589F-88AC-4854846F4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186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0529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Blank">
  <p:cSld name="21_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4"/>
          <p:cNvSpPr>
            <a:spLocks noGrp="1"/>
          </p:cNvSpPr>
          <p:nvPr>
            <p:ph type="pic" idx="2"/>
          </p:nvPr>
        </p:nvSpPr>
        <p:spPr>
          <a:xfrm>
            <a:off x="8752114" y="0"/>
            <a:ext cx="3439886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1741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AD9FF-E562-7383-BD9E-67B6B494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94FF59-3DEB-09F5-195A-80053FAD7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5A3C69-C3D6-9C11-23E5-6296D2B4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ABA1D0-3F43-0702-4123-4B29CE34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B9ACA2-C919-F52E-E57E-782C155F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5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913654-7CED-2C2C-70DE-97ADF11D3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2FAC15-6F85-1E60-4FBC-60B8C78DD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39F3CF-6418-B608-CDDD-6B9D342E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74292F-0C41-F881-A4A1-85CA3CD7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5EE224-07BD-058E-FB2D-C6C5DA9CF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0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35B25E-274F-8772-73CC-4CB887D3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944636-214C-8E24-4BCD-EEDCBC3CD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B0F7EB-C9F1-E09B-9A1A-13B4B5566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531A51-C6F6-E46C-63D0-238CACD9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B9F526-C331-8680-E5A5-013A7881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035D3F-5F49-A3D0-6216-A6F3DE95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853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41D64C-D7F0-B7B1-B463-0B8AEAC06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CEB5F7-D558-C668-2495-513182EFC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7F86F9-D7A0-8A87-10F6-6DBB6741B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CA32509-F129-E5DE-D2FC-4A36C7AFCB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B40919F-AF50-169B-7624-3E480ED8D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63EAF31-4B88-7920-B3DD-B4AB3217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87279AB-895B-B6FF-9656-0CCF400E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F74FDE-D548-1A31-46FD-495D28AA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3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434C1-CC6F-6B39-CA25-86136F2D6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BE93B24-7409-E405-0201-0EE5D1D4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9752C1-7ABA-39B4-EC36-D0ECE07B9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E9350A-804C-459D-FF38-CA4F01C5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465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2860EC6-1855-BFA7-A4C4-2B02157EF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831DB46-931D-4BA9-5596-FE1969B3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E882A1-DB5D-CE51-88E7-206868FC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78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7B3B44-0533-9784-7CBA-192EFFEF0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A82B12-3446-B26F-7781-16868F329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928104-2331-311B-C001-731E1F0A8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30E211-0C22-05A6-8E72-D027E0853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989A64-C6E1-D04F-C3C4-5BC472CD0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25D034-F123-C890-6DEB-AF35C38D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69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3441CF-F0E1-40E8-9EC0-C2A4F39D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474C83-D652-6013-788A-E0BFD2D4F4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C129BC-4C8F-EE7A-9DCB-F05A63CDF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45848E-60D9-BFDA-1080-5C1E4DBEB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F32E82-1814-609B-2F2B-BF184458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FE8DB2-CE29-80C3-DE70-C22F0FA8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65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487CF-4105-7365-B13F-73CE1DD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9AC118-8A41-184C-0AE1-798BE4F63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3F7889-B520-AEA7-CC75-9E3CD0FDB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BC241-C68E-4C29-AD68-C987DF4AC64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8ECE64-EBF6-ED66-32B8-B12D5C37D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B90CE8-8A6E-C326-E3E3-1FF468F70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23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5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8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9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20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2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2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2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4;gb6f6fa0e72_1_0"/>
          <p:cNvSpPr/>
          <p:nvPr/>
        </p:nvSpPr>
        <p:spPr>
          <a:xfrm rot="5400000">
            <a:off x="4800597" y="-533400"/>
            <a:ext cx="2590801" cy="12192001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2" t="5308" r="36158" b="40926"/>
          <a:stretch>
            <a:fillRect/>
          </a:stretch>
        </p:blipFill>
        <p:spPr>
          <a:xfrm>
            <a:off x="5777610" y="0"/>
            <a:ext cx="6414390" cy="42672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1EB4197-7888-4B6B-A423-9EFFA379FE9E}"/>
              </a:ext>
            </a:extLst>
          </p:cNvPr>
          <p:cNvSpPr/>
          <p:nvPr/>
        </p:nvSpPr>
        <p:spPr>
          <a:xfrm>
            <a:off x="83634" y="106841"/>
            <a:ext cx="569397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000" b="1" dirty="0">
                <a:solidFill>
                  <a:srgbClr val="023A84"/>
                </a:solidFill>
                <a:latin typeface="Montserrat" pitchFamily="2" charset="0"/>
                <a:ea typeface="Roboto" pitchFamily="2" charset="0"/>
                <a:sym typeface="Calibri"/>
              </a:rPr>
              <a:t>Проектирование информационной системы для автоматизации онлайн-продаж спортивных товаров предприятия ИП «Туровец»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E487F-1BF9-C199-AD76-E523864CD9E1}"/>
              </a:ext>
            </a:extLst>
          </p:cNvPr>
          <p:cNvSpPr txBox="1"/>
          <p:nvPr/>
        </p:nvSpPr>
        <p:spPr>
          <a:xfrm>
            <a:off x="589942" y="6201580"/>
            <a:ext cx="377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itchFamily="2" charset="0"/>
              </a:rPr>
              <a:t>Туровец Владислав Юрьевич</a:t>
            </a:r>
          </a:p>
        </p:txBody>
      </p:sp>
      <p:pic>
        <p:nvPicPr>
          <p:cNvPr id="7" name="Picture 2" descr="C:\Users\Софья\Desktop\Приоритет 2030\ru.png">
            <a:extLst>
              <a:ext uri="{FF2B5EF4-FFF2-40B4-BE49-F238E27FC236}">
                <a16:creationId xmlns:a16="http://schemas.microsoft.com/office/drawing/2014/main" id="{09566BD7-6276-0942-A1F1-975C90B1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87935" y="5196534"/>
            <a:ext cx="1179095" cy="732133"/>
          </a:xfrm>
          <a:prstGeom prst="rect">
            <a:avLst/>
          </a:prstGeom>
          <a:noFill/>
        </p:spPr>
      </p:pic>
      <p:pic>
        <p:nvPicPr>
          <p:cNvPr id="8" name="Рисунок 24">
            <a:extLst>
              <a:ext uri="{FF2B5EF4-FFF2-40B4-BE49-F238E27FC236}">
                <a16:creationId xmlns:a16="http://schemas.microsoft.com/office/drawing/2014/main" id="{C5755F16-DCE0-7C44-8700-F052DA2068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2" t="5308" r="36158" b="40926"/>
          <a:stretch>
            <a:fillRect/>
          </a:stretch>
        </p:blipFill>
        <p:spPr>
          <a:xfrm>
            <a:off x="5777608" y="-7465"/>
            <a:ext cx="6414390" cy="426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366480-4662-E34E-A37C-29831CCB46EB}"/>
              </a:ext>
            </a:extLst>
          </p:cNvPr>
          <p:cNvSpPr txBox="1"/>
          <p:nvPr/>
        </p:nvSpPr>
        <p:spPr>
          <a:xfrm>
            <a:off x="589942" y="5835513"/>
            <a:ext cx="45540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itchFamily="2" charset="0"/>
              </a:rPr>
              <a:t>Студент группы Б9121-09.03.03 ПИЭ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3F829D-8ACC-6E44-9149-27BD9B47A88A}"/>
              </a:ext>
            </a:extLst>
          </p:cNvPr>
          <p:cNvSpPr txBox="1"/>
          <p:nvPr/>
        </p:nvSpPr>
        <p:spPr>
          <a:xfrm>
            <a:off x="589942" y="5206094"/>
            <a:ext cx="377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itchFamily="2" charset="0"/>
              </a:rPr>
              <a:t>Бедрина Светлана Львовна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6B7FBA-5370-134E-A5FA-F00BDD80C1FA}"/>
              </a:ext>
            </a:extLst>
          </p:cNvPr>
          <p:cNvSpPr txBox="1"/>
          <p:nvPr/>
        </p:nvSpPr>
        <p:spPr>
          <a:xfrm>
            <a:off x="589942" y="4840027"/>
            <a:ext cx="45540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itchFamily="2" charset="0"/>
              </a:rPr>
              <a:t>Руководитель: профессор </a:t>
            </a:r>
          </a:p>
        </p:txBody>
      </p:sp>
    </p:spTree>
    <p:extLst>
      <p:ext uri="{BB962C8B-B14F-4D97-AF65-F5344CB8AC3E}">
        <p14:creationId xmlns:p14="http://schemas.microsoft.com/office/powerpoint/2010/main" val="21206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-12804" y="138964"/>
            <a:ext cx="12192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8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Входная информация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10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sp>
        <p:nvSpPr>
          <p:cNvPr id="2" name="Google Shape;161;p17">
            <a:extLst>
              <a:ext uri="{FF2B5EF4-FFF2-40B4-BE49-F238E27FC236}">
                <a16:creationId xmlns:a16="http://schemas.microsoft.com/office/drawing/2014/main" id="{B34A813F-E5DA-51D9-A34A-49853E79985B}"/>
              </a:ext>
            </a:extLst>
          </p:cNvPr>
          <p:cNvSpPr txBox="1"/>
          <p:nvPr/>
        </p:nvSpPr>
        <p:spPr>
          <a:xfrm>
            <a:off x="2178298" y="977940"/>
            <a:ext cx="7946834" cy="553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Сообщения: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Данные для поиска товара.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Информация о заказах и клиентах.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Данные о товарах для публикации.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2400" dirty="0">
              <a:latin typeface="Montserrat" panose="00000500000000000000" pitchFamily="2" charset="-52"/>
              <a:ea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Структура: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Название и категория товара.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Контактные данные клиента.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Описание и изображения товара.</a:t>
            </a:r>
          </a:p>
          <a:p>
            <a:pPr>
              <a:spcAft>
                <a:spcPts val="600"/>
              </a:spcAft>
            </a:pPr>
            <a:endParaRPr lang="ru-RU" sz="2400" dirty="0">
              <a:latin typeface="Montserrat" panose="00000500000000000000" pitchFamily="2" charset="-52"/>
              <a:ea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Источники: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Клиент, владелец, система учёта.</a:t>
            </a:r>
            <a:endParaRPr lang="ru-RU" sz="2400" dirty="0">
              <a:effectLst/>
              <a:latin typeface="Montserrat" panose="00000500000000000000" pitchFamily="2" charset="-52"/>
              <a:ea typeface="Times New Roman" panose="02020603050405020304" pitchFamily="18" charset="0"/>
            </a:endParaRPr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1351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8964"/>
            <a:ext cx="12192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8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Выходная информация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11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sp>
        <p:nvSpPr>
          <p:cNvPr id="2" name="Google Shape;161;p17">
            <a:extLst>
              <a:ext uri="{FF2B5EF4-FFF2-40B4-BE49-F238E27FC236}">
                <a16:creationId xmlns:a16="http://schemas.microsoft.com/office/drawing/2014/main" id="{B34A813F-E5DA-51D9-A34A-49853E79985B}"/>
              </a:ext>
            </a:extLst>
          </p:cNvPr>
          <p:cNvSpPr txBox="1"/>
          <p:nvPr/>
        </p:nvSpPr>
        <p:spPr>
          <a:xfrm>
            <a:off x="1615807" y="829273"/>
            <a:ext cx="8960386" cy="598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300" dirty="0">
                <a:latin typeface="Montserrat" panose="00000500000000000000" pitchFamily="2" charset="-52"/>
                <a:ea typeface="Times New Roman" panose="02020603050405020304" pitchFamily="18" charset="0"/>
              </a:rPr>
              <a:t>Сообщения: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latin typeface="Montserrat" panose="00000500000000000000" pitchFamily="2" charset="-52"/>
                <a:ea typeface="Times New Roman" panose="02020603050405020304" pitchFamily="18" charset="0"/>
              </a:rPr>
              <a:t>Результаты поиска товаров.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latin typeface="Montserrat" panose="00000500000000000000" pitchFamily="2" charset="-52"/>
                <a:ea typeface="Times New Roman" panose="02020603050405020304" pitchFamily="18" charset="0"/>
              </a:rPr>
              <a:t>Подтверждение оформления заказа.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latin typeface="Montserrat" panose="00000500000000000000" pitchFamily="2" charset="-52"/>
                <a:ea typeface="Times New Roman" panose="02020603050405020304" pitchFamily="18" charset="0"/>
              </a:rPr>
              <a:t>Подтверждение публикации товара.</a:t>
            </a:r>
          </a:p>
          <a:p>
            <a:pPr>
              <a:spcAft>
                <a:spcPts val="600"/>
              </a:spcAft>
            </a:pPr>
            <a:endParaRPr lang="ru-RU" sz="2300" dirty="0">
              <a:latin typeface="Montserrat" panose="00000500000000000000" pitchFamily="2" charset="-52"/>
              <a:ea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ru-RU" sz="2300" dirty="0">
                <a:latin typeface="Montserrat" panose="00000500000000000000" pitchFamily="2" charset="-52"/>
                <a:ea typeface="Times New Roman" panose="02020603050405020304" pitchFamily="18" charset="0"/>
              </a:rPr>
              <a:t>Структура: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latin typeface="Montserrat" panose="00000500000000000000" pitchFamily="2" charset="-52"/>
                <a:ea typeface="Times New Roman" panose="02020603050405020304" pitchFamily="18" charset="0"/>
              </a:rPr>
              <a:t>Название и цена товара.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latin typeface="Montserrat" panose="00000500000000000000" pitchFamily="2" charset="-52"/>
                <a:ea typeface="Times New Roman" panose="02020603050405020304" pitchFamily="18" charset="0"/>
              </a:rPr>
              <a:t>Статус товара (опубликован, в продаже, списан).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latin typeface="Montserrat" panose="00000500000000000000" pitchFamily="2" charset="-52"/>
                <a:ea typeface="Times New Roman" panose="02020603050405020304" pitchFamily="18" charset="0"/>
              </a:rPr>
              <a:t>Уведомление о публикации.</a:t>
            </a:r>
          </a:p>
          <a:p>
            <a:pPr>
              <a:spcAft>
                <a:spcPts val="600"/>
              </a:spcAft>
            </a:pPr>
            <a:endParaRPr lang="ru-RU" sz="2300" dirty="0">
              <a:latin typeface="Montserrat" panose="00000500000000000000" pitchFamily="2" charset="-52"/>
              <a:ea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ru-RU" sz="2300" dirty="0">
                <a:latin typeface="Montserrat" panose="00000500000000000000" pitchFamily="2" charset="-52"/>
                <a:ea typeface="Times New Roman" panose="02020603050405020304" pitchFamily="18" charset="0"/>
              </a:rPr>
              <a:t>Получатели: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latin typeface="Montserrat" panose="00000500000000000000" pitchFamily="2" charset="-52"/>
                <a:ea typeface="Times New Roman" panose="02020603050405020304" pitchFamily="18" charset="0"/>
              </a:rPr>
              <a:t>Клиент (поиск, заказы).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latin typeface="Montserrat" panose="00000500000000000000" pitchFamily="2" charset="-52"/>
                <a:ea typeface="Times New Roman" panose="02020603050405020304" pitchFamily="18" charset="0"/>
              </a:rPr>
              <a:t>Владелец (публикация товаров).</a:t>
            </a:r>
            <a:endParaRPr lang="ru-RU" sz="2300" dirty="0">
              <a:effectLst/>
              <a:latin typeface="Montserrat" panose="00000500000000000000" pitchFamily="2" charset="-52"/>
              <a:ea typeface="Times New Roman" panose="02020603050405020304" pitchFamily="18" charset="0"/>
            </a:endParaRPr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1642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8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Диаграмма ключевых абстракций</a:t>
            </a:r>
            <a:endParaRPr lang="ru-RU" sz="38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12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6E6F35-781C-AE4A-81DB-0EB60FC4D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093" y="1050165"/>
            <a:ext cx="8853813" cy="463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11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4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Диаграмма последовательности «Онлайн заказа»</a:t>
            </a:r>
            <a:endParaRPr lang="ru-RU" sz="3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13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A1D005-B5EC-014C-A4FA-9FF240C1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221" y="1123265"/>
            <a:ext cx="9507557" cy="52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51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34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VOPC</a:t>
            </a:r>
            <a:r>
              <a:rPr lang="ru-RU" sz="34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 последовательности «Онлайн заказа»</a:t>
            </a:r>
            <a:endParaRPr lang="ru-RU" sz="3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14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F1CF9B-78B7-B24A-98F8-0FE932D65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91" y="1097804"/>
            <a:ext cx="10679016" cy="524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8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4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Диаграмма последовательности «Публикация»</a:t>
            </a:r>
            <a:endParaRPr lang="ru-RU" sz="3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15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F63F3A-FE7C-4442-AEED-EC11AD92745B}"/>
              </a:ext>
            </a:extLst>
          </p:cNvPr>
          <p:cNvSpPr txBox="1"/>
          <p:nvPr/>
        </p:nvSpPr>
        <p:spPr>
          <a:xfrm>
            <a:off x="3004851" y="3274630"/>
            <a:ext cx="618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CBE18C-5908-B748-8C17-6BAF70DF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48" y="988610"/>
            <a:ext cx="11539615" cy="517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32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34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VOPC</a:t>
            </a:r>
            <a:r>
              <a:rPr lang="ru-RU" sz="34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 последовательности «Онлайн заказа»</a:t>
            </a:r>
            <a:endParaRPr lang="ru-RU" sz="3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16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CBF45B-42FE-B84B-9CDD-FD720667E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100" y="901256"/>
            <a:ext cx="9511230" cy="561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24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8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Архитектурные уровни</a:t>
            </a:r>
            <a:endParaRPr lang="ru-RU" sz="38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17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3BDA4F-11F1-8C4D-9FBA-E65B67B2A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381" y="1292728"/>
            <a:ext cx="1955237" cy="491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95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8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Диаграмма размещения</a:t>
            </a:r>
            <a:endParaRPr lang="ru-RU" sz="38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18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E5B89D-25A0-9442-B86A-59428B2A7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406" y="1170313"/>
            <a:ext cx="6727188" cy="522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51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8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Проектные классы</a:t>
            </a:r>
            <a:endParaRPr lang="ru-RU" sz="38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19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2E83AE-C7F6-B341-A5E3-E2AE4B2F6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338" y="1050165"/>
            <a:ext cx="8678802" cy="540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84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8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Цель и задачи проекта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61;p17">
            <a:extLst>
              <a:ext uri="{FF2B5EF4-FFF2-40B4-BE49-F238E27FC236}">
                <a16:creationId xmlns:a16="http://schemas.microsoft.com/office/drawing/2014/main" id="{64A62E98-BB79-7048-A0E5-4C947688DA78}"/>
              </a:ext>
            </a:extLst>
          </p:cNvPr>
          <p:cNvSpPr txBox="1"/>
          <p:nvPr/>
        </p:nvSpPr>
        <p:spPr>
          <a:xfrm>
            <a:off x="407837" y="2047870"/>
            <a:ext cx="4989600" cy="173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b="0" u="none" strike="noStrike" dirty="0">
                <a:solidFill>
                  <a:srgbClr val="000000"/>
                </a:solidFill>
                <a:effectLst/>
                <a:latin typeface=""/>
              </a:rPr>
              <a:t>Разработка информационной системы для автоматизации онлайн-продаж предприятия ИП «Туровец».</a:t>
            </a:r>
            <a:endParaRPr lang="ru-RU" sz="2400" dirty="0">
              <a:latin typeface=""/>
              <a:ea typeface="Times New Roman" panose="02020603050405020304" pitchFamily="18" charset="0"/>
            </a:endParaRPr>
          </a:p>
        </p:txBody>
      </p:sp>
      <p:sp>
        <p:nvSpPr>
          <p:cNvPr id="13" name="Google Shape;157;p17">
            <a:extLst>
              <a:ext uri="{FF2B5EF4-FFF2-40B4-BE49-F238E27FC236}">
                <a16:creationId xmlns:a16="http://schemas.microsoft.com/office/drawing/2014/main" id="{DE964A13-F57E-824E-9375-0D973FC575BB}"/>
              </a:ext>
            </a:extLst>
          </p:cNvPr>
          <p:cNvSpPr/>
          <p:nvPr/>
        </p:nvSpPr>
        <p:spPr>
          <a:xfrm>
            <a:off x="2365149" y="1494554"/>
            <a:ext cx="1074976" cy="33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>
              <a:buSzPts val="1400"/>
            </a:pPr>
            <a:r>
              <a:rPr lang="ru-RU" sz="2400" b="1" dirty="0">
                <a:solidFill>
                  <a:srgbClr val="3C90DC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Цель</a:t>
            </a:r>
          </a:p>
        </p:txBody>
      </p:sp>
      <p:sp>
        <p:nvSpPr>
          <p:cNvPr id="14" name="Google Shape;161;p17">
            <a:extLst>
              <a:ext uri="{FF2B5EF4-FFF2-40B4-BE49-F238E27FC236}">
                <a16:creationId xmlns:a16="http://schemas.microsoft.com/office/drawing/2014/main" id="{9F26B066-EF57-9247-8EE5-10D42245C374}"/>
              </a:ext>
            </a:extLst>
          </p:cNvPr>
          <p:cNvSpPr txBox="1"/>
          <p:nvPr/>
        </p:nvSpPr>
        <p:spPr>
          <a:xfrm>
            <a:off x="6067815" y="2001703"/>
            <a:ext cx="4989600" cy="418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latin typeface=""/>
              </a:rPr>
              <a:t>Автоматизация процесса публикации товаров.</a:t>
            </a:r>
          </a:p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latin typeface=""/>
              </a:rPr>
              <a:t>Интеграция с системой учёта товаров.</a:t>
            </a:r>
          </a:p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latin typeface=""/>
              </a:rPr>
              <a:t>Обеспечение удобного интерфейса для оформления заказов.</a:t>
            </a:r>
          </a:p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latin typeface=""/>
              </a:rPr>
              <a:t>Повышение эффективности управления складскими остатками.</a:t>
            </a:r>
            <a:endParaRPr lang="ru-RU" sz="2400" dirty="0">
              <a:effectLst/>
              <a:latin typeface=""/>
              <a:ea typeface="Times New Roman" panose="02020603050405020304" pitchFamily="18" charset="0"/>
            </a:endParaRPr>
          </a:p>
        </p:txBody>
      </p:sp>
      <p:sp>
        <p:nvSpPr>
          <p:cNvPr id="15" name="Google Shape;157;p17">
            <a:extLst>
              <a:ext uri="{FF2B5EF4-FFF2-40B4-BE49-F238E27FC236}">
                <a16:creationId xmlns:a16="http://schemas.microsoft.com/office/drawing/2014/main" id="{3F6D4801-0DBC-7249-91C5-B28FE1DE76ED}"/>
              </a:ext>
            </a:extLst>
          </p:cNvPr>
          <p:cNvSpPr/>
          <p:nvPr/>
        </p:nvSpPr>
        <p:spPr>
          <a:xfrm>
            <a:off x="7878598" y="1515027"/>
            <a:ext cx="1368034" cy="316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>
              <a:buSzPts val="1400"/>
            </a:pPr>
            <a:r>
              <a:rPr lang="ru-RU" sz="2400" b="1" dirty="0">
                <a:solidFill>
                  <a:srgbClr val="3C90DC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Задачи</a:t>
            </a:r>
          </a:p>
        </p:txBody>
      </p:sp>
      <p:cxnSp>
        <p:nvCxnSpPr>
          <p:cNvPr id="16" name="Google Shape;125;p16">
            <a:extLst>
              <a:ext uri="{FF2B5EF4-FFF2-40B4-BE49-F238E27FC236}">
                <a16:creationId xmlns:a16="http://schemas.microsoft.com/office/drawing/2014/main" id="{CB6FB7A2-AFDE-A54D-9B4A-3F0481CF18C4}"/>
              </a:ext>
            </a:extLst>
          </p:cNvPr>
          <p:cNvCxnSpPr>
            <a:cxnSpLocks/>
          </p:cNvCxnSpPr>
          <p:nvPr/>
        </p:nvCxnSpPr>
        <p:spPr>
          <a:xfrm>
            <a:off x="5954123" y="1598258"/>
            <a:ext cx="0" cy="48828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384129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8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Состояния </a:t>
            </a:r>
            <a:r>
              <a:rPr lang="en-US" sz="38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Product</a:t>
            </a:r>
            <a:endParaRPr lang="ru-RU" sz="38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20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B7951F-ECCA-ED47-BC98-89C5C71F0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1041400"/>
            <a:ext cx="96774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66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8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Таблицы базы дан</a:t>
            </a:r>
            <a:r>
              <a:rPr lang="ru-RU" sz="38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ных</a:t>
            </a:r>
            <a:endParaRPr lang="ru-RU" sz="38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21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06A3E9-FC42-B541-AB39-E0E85B6FF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578" y="1267622"/>
            <a:ext cx="9346844" cy="499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91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8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Навигация по интерфейсам</a:t>
            </a:r>
            <a:endParaRPr lang="ru-RU" sz="38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22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267DF5-7FAF-4942-86BE-B329D7AF3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618" y="1119980"/>
            <a:ext cx="4038763" cy="532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9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8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Окно «Страница результатов поиска»</a:t>
            </a:r>
            <a:endParaRPr lang="ru-RU" sz="38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23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014496-4E25-D546-B273-16DF014DE6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40"/>
          <a:stretch/>
        </p:blipFill>
        <p:spPr>
          <a:xfrm>
            <a:off x="3902095" y="1050165"/>
            <a:ext cx="3668534" cy="57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43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8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Окно «Страница товара»</a:t>
            </a:r>
            <a:endParaRPr lang="ru-RU" sz="38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24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42B846-9446-2645-89FB-7412C0E32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05" y="1176379"/>
            <a:ext cx="7278190" cy="509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35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8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Окно «Панель публикации»</a:t>
            </a:r>
            <a:endParaRPr lang="ru-RU" sz="38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25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9FAC97-1826-9B43-B1EA-69FE67DAC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188" y="1050165"/>
            <a:ext cx="9551624" cy="537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80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38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Итог</a:t>
            </a:r>
            <a:endParaRPr sz="38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26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61;p17">
            <a:extLst>
              <a:ext uri="{FF2B5EF4-FFF2-40B4-BE49-F238E27FC236}">
                <a16:creationId xmlns:a16="http://schemas.microsoft.com/office/drawing/2014/main" id="{DA6C9620-2580-184F-BCA1-ECB11D4D0BC3}"/>
              </a:ext>
            </a:extLst>
          </p:cNvPr>
          <p:cNvSpPr txBox="1"/>
          <p:nvPr/>
        </p:nvSpPr>
        <p:spPr>
          <a:xfrm>
            <a:off x="806491" y="1497717"/>
            <a:ext cx="10197738" cy="386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200" dirty="0">
                <a:latin typeface="Montserrat" panose="00000500000000000000" pitchFamily="2" charset="-52"/>
                <a:ea typeface="Times New Roman" panose="02020603050405020304" pitchFamily="18" charset="0"/>
              </a:rPr>
              <a:t>Разработан план разработки системы для автоматизации онлайн-продаж спортивных товаров ИП «Туровец».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200" dirty="0">
                <a:latin typeface="Montserrat" panose="00000500000000000000" pitchFamily="2" charset="-52"/>
                <a:ea typeface="Times New Roman" panose="02020603050405020304" pitchFamily="18" charset="0"/>
              </a:rPr>
              <a:t>Архитектура включает классы: товары, заказы, клиенты, пользователи.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200" dirty="0">
                <a:latin typeface="Montserrat" panose="00000500000000000000" pitchFamily="2" charset="-52"/>
                <a:ea typeface="Times New Roman" panose="02020603050405020304" pitchFamily="18" charset="0"/>
              </a:rPr>
              <a:t>Система упростит продажи, снижает нагрузку и повышает эффективность.</a:t>
            </a:r>
          </a:p>
        </p:txBody>
      </p:sp>
    </p:spTree>
    <p:extLst>
      <p:ext uri="{BB962C8B-B14F-4D97-AF65-F5344CB8AC3E}">
        <p14:creationId xmlns:p14="http://schemas.microsoft.com/office/powerpoint/2010/main" val="120565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2">
            <a:extLst>
              <a:ext uri="{FF2B5EF4-FFF2-40B4-BE49-F238E27FC236}">
                <a16:creationId xmlns:a16="http://schemas.microsoft.com/office/drawing/2014/main" id="{8F258A99-6C9A-A24B-88BD-020E8BA230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2" cy="68580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3B25950-86D2-41AB-997C-781F3B45E8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0"/>
            <a:ext cx="12192002" cy="6858000"/>
          </a:xfrm>
          <a:prstGeom prst="rect">
            <a:avLst/>
          </a:prstGeom>
        </p:spPr>
      </p:pic>
      <p:sp>
        <p:nvSpPr>
          <p:cNvPr id="56" name="Google Shape;154;gb6f6fa0e72_1_0">
            <a:extLst>
              <a:ext uri="{FF2B5EF4-FFF2-40B4-BE49-F238E27FC236}">
                <a16:creationId xmlns:a16="http://schemas.microsoft.com/office/drawing/2014/main" id="{8D821B33-E5C9-4CB2-A886-A929CBF93160}"/>
              </a:ext>
            </a:extLst>
          </p:cNvPr>
          <p:cNvSpPr/>
          <p:nvPr/>
        </p:nvSpPr>
        <p:spPr>
          <a:xfrm rot="5400000">
            <a:off x="3467097" y="-162518"/>
            <a:ext cx="1133475" cy="8067679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89755244-E690-4F68-8958-D1125360DB46}"/>
              </a:ext>
            </a:extLst>
          </p:cNvPr>
          <p:cNvSpPr/>
          <p:nvPr/>
        </p:nvSpPr>
        <p:spPr>
          <a:xfrm>
            <a:off x="671127" y="3528785"/>
            <a:ext cx="8730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Roboto" pitchFamily="2" charset="0"/>
                <a:sym typeface="Calibri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522867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8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Обоснование актуальности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3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61;p17">
            <a:extLst>
              <a:ext uri="{FF2B5EF4-FFF2-40B4-BE49-F238E27FC236}">
                <a16:creationId xmlns:a16="http://schemas.microsoft.com/office/drawing/2014/main" id="{64A62E98-BB79-7048-A0E5-4C947688DA78}"/>
              </a:ext>
            </a:extLst>
          </p:cNvPr>
          <p:cNvSpPr txBox="1"/>
          <p:nvPr/>
        </p:nvSpPr>
        <p:spPr>
          <a:xfrm>
            <a:off x="507165" y="2367186"/>
            <a:ext cx="4790943" cy="144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"/>
              </a:rPr>
              <a:t>Отсутствие онлайн-продаж</a:t>
            </a:r>
            <a:endParaRPr lang="ru-RU" sz="2400" dirty="0">
              <a:effectLst/>
              <a:latin typeface=""/>
              <a:ea typeface="Times New Roman" panose="02020603050405020304" pitchFamily="18" charset="0"/>
            </a:endParaRPr>
          </a:p>
          <a:p>
            <a:pPr marL="285750" lvl="0" indent="-285750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"/>
              </a:rPr>
              <a:t>Сложности в управлении заказами</a:t>
            </a:r>
            <a:endParaRPr lang="ru-RU" sz="2400" dirty="0">
              <a:latin typeface=""/>
              <a:ea typeface="Times New Roman" panose="02020603050405020304" pitchFamily="18" charset="0"/>
            </a:endParaRPr>
          </a:p>
        </p:txBody>
      </p:sp>
      <p:sp>
        <p:nvSpPr>
          <p:cNvPr id="13" name="Google Shape;157;p17">
            <a:extLst>
              <a:ext uri="{FF2B5EF4-FFF2-40B4-BE49-F238E27FC236}">
                <a16:creationId xmlns:a16="http://schemas.microsoft.com/office/drawing/2014/main" id="{DE964A13-F57E-824E-9375-0D973FC575BB}"/>
              </a:ext>
            </a:extLst>
          </p:cNvPr>
          <p:cNvSpPr/>
          <p:nvPr/>
        </p:nvSpPr>
        <p:spPr>
          <a:xfrm>
            <a:off x="150927" y="1494554"/>
            <a:ext cx="550342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>
              <a:buSzPts val="1400"/>
            </a:pPr>
            <a:r>
              <a:rPr lang="ru-RU" sz="2400" b="1" dirty="0">
                <a:solidFill>
                  <a:srgbClr val="3C90DC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Проблемы, с которыми сталкивается ИП «Туровец»</a:t>
            </a:r>
          </a:p>
        </p:txBody>
      </p:sp>
      <p:sp>
        <p:nvSpPr>
          <p:cNvPr id="14" name="Google Shape;161;p17">
            <a:extLst>
              <a:ext uri="{FF2B5EF4-FFF2-40B4-BE49-F238E27FC236}">
                <a16:creationId xmlns:a16="http://schemas.microsoft.com/office/drawing/2014/main" id="{9F26B066-EF57-9247-8EE5-10D42245C374}"/>
              </a:ext>
            </a:extLst>
          </p:cNvPr>
          <p:cNvSpPr txBox="1"/>
          <p:nvPr/>
        </p:nvSpPr>
        <p:spPr>
          <a:xfrm>
            <a:off x="6253900" y="2367186"/>
            <a:ext cx="4942114" cy="189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"/>
              </a:rPr>
              <a:t>Расширение клиентской базы</a:t>
            </a:r>
            <a:endParaRPr lang="ru-RU" sz="2400" dirty="0">
              <a:effectLst/>
              <a:latin typeface=""/>
              <a:ea typeface="Times New Roman" panose="02020603050405020304" pitchFamily="18" charset="0"/>
            </a:endParaRPr>
          </a:p>
          <a:p>
            <a:pPr marL="285750" lvl="0" indent="-285750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"/>
              </a:rPr>
              <a:t>Оптимизация управления продажами</a:t>
            </a:r>
          </a:p>
          <a:p>
            <a:pPr marL="285750" lvl="0" indent="-285750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0000"/>
                </a:solidFill>
                <a:latin typeface=""/>
                <a:ea typeface="Times New Roman" panose="02020603050405020304" pitchFamily="18" charset="0"/>
              </a:rPr>
              <a:t>Новые способы продаж</a:t>
            </a:r>
            <a:endParaRPr lang="ru-RU" sz="2400" dirty="0">
              <a:latin typeface=""/>
              <a:ea typeface="Times New Roman" panose="02020603050405020304" pitchFamily="18" charset="0"/>
            </a:endParaRPr>
          </a:p>
        </p:txBody>
      </p:sp>
      <p:sp>
        <p:nvSpPr>
          <p:cNvPr id="15" name="Google Shape;157;p17">
            <a:extLst>
              <a:ext uri="{FF2B5EF4-FFF2-40B4-BE49-F238E27FC236}">
                <a16:creationId xmlns:a16="http://schemas.microsoft.com/office/drawing/2014/main" id="{3F6D4801-0DBC-7249-91C5-B28FE1DE76ED}"/>
              </a:ext>
            </a:extLst>
          </p:cNvPr>
          <p:cNvSpPr/>
          <p:nvPr/>
        </p:nvSpPr>
        <p:spPr>
          <a:xfrm>
            <a:off x="6381264" y="1515027"/>
            <a:ext cx="4652408" cy="74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>
              <a:buSzPts val="1400"/>
            </a:pPr>
            <a:r>
              <a:rPr lang="ru-RU" sz="2400" b="1" dirty="0">
                <a:solidFill>
                  <a:srgbClr val="3C90DC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Ожидаемые преимущества от проекта</a:t>
            </a:r>
          </a:p>
        </p:txBody>
      </p:sp>
      <p:cxnSp>
        <p:nvCxnSpPr>
          <p:cNvPr id="16" name="Google Shape;125;p16">
            <a:extLst>
              <a:ext uri="{FF2B5EF4-FFF2-40B4-BE49-F238E27FC236}">
                <a16:creationId xmlns:a16="http://schemas.microsoft.com/office/drawing/2014/main" id="{CB6FB7A2-AFDE-A54D-9B4A-3F0481CF18C4}"/>
              </a:ext>
            </a:extLst>
          </p:cNvPr>
          <p:cNvCxnSpPr>
            <a:cxnSpLocks/>
          </p:cNvCxnSpPr>
          <p:nvPr/>
        </p:nvCxnSpPr>
        <p:spPr>
          <a:xfrm>
            <a:off x="5954123" y="1598258"/>
            <a:ext cx="0" cy="48828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96586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8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Бизнес-процессы</a:t>
            </a:r>
            <a:endParaRPr sz="38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4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33060B-2D85-344B-8321-0580AEA60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071" y="1050165"/>
            <a:ext cx="5993858" cy="537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22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8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Бизнес-процесс «Оформление покупки»</a:t>
            </a:r>
            <a:endParaRPr sz="38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5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123DAC-4AA0-154D-8A0F-5C67B3538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44" y="1200839"/>
            <a:ext cx="9602112" cy="445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4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8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Бизнес-объекты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6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0D81C6-3101-D64D-82C9-081B1291E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489" y="925234"/>
            <a:ext cx="7677021" cy="500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44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8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Системные прецеденты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7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45805D-4402-0D4C-92D6-56C031FE1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169" y="1252642"/>
            <a:ext cx="6407662" cy="499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2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-12804" y="138964"/>
            <a:ext cx="12192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SzPts val="1900"/>
            </a:pPr>
            <a:r>
              <a:rPr lang="ru-RU" sz="38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Системный прецедент «Онлайн заказ»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8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74BFEF-4649-EA42-AAAD-A6C59A30D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646" y="829692"/>
            <a:ext cx="6558708" cy="573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14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09859"/>
            <a:ext cx="12192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8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Постановка задачи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9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sp>
        <p:nvSpPr>
          <p:cNvPr id="2" name="Google Shape;161;p17">
            <a:extLst>
              <a:ext uri="{FF2B5EF4-FFF2-40B4-BE49-F238E27FC236}">
                <a16:creationId xmlns:a16="http://schemas.microsoft.com/office/drawing/2014/main" id="{B34A813F-E5DA-51D9-A34A-49853E79985B}"/>
              </a:ext>
            </a:extLst>
          </p:cNvPr>
          <p:cNvSpPr txBox="1"/>
          <p:nvPr/>
        </p:nvSpPr>
        <p:spPr>
          <a:xfrm>
            <a:off x="414573" y="993329"/>
            <a:ext cx="11338638" cy="5524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Автоматизация онлайн-продаж с функциями просмотра каталога, поиска, оформления заказов и публикации товаров.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Веб-сайт, система учёта, базы данных клиентов и заказов.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Оформление заказов и поиск – в реальном времени, публикация товаров – по необходимости.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Система останавливается при сбоях или потере связи с базой данных.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Интеграция со складским учётом, обработкой заказов и клиентскими данными.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Владелец публикует товары, клиенты оформляют заказы, система обрабатывает позиции.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Клиент ищет и заказывает, система проверяет и регистрирует, владелец добавляет товары.</a:t>
            </a:r>
            <a:endParaRPr lang="ru-RU" sz="2400" dirty="0">
              <a:effectLst/>
              <a:latin typeface="Montserrat" panose="00000500000000000000" pitchFamily="2" charset="-52"/>
              <a:ea typeface="Times New Roman" panose="02020603050405020304" pitchFamily="18" charset="0"/>
            </a:endParaRPr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99906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4567</TotalTime>
  <Words>596</Words>
  <Application>Microsoft Macintosh PowerPoint</Application>
  <PresentationFormat>Widescreen</PresentationFormat>
  <Paragraphs>181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Montserrat</vt:lpstr>
      <vt:lpstr>Roboto</vt:lpstr>
      <vt:lpstr>Roboto Light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Киптилов Никита Сергеевич</dc:creator>
  <cp:lastModifiedBy>Microsoft Office User</cp:lastModifiedBy>
  <cp:revision>53</cp:revision>
  <dcterms:created xsi:type="dcterms:W3CDTF">2023-06-23T08:24:06Z</dcterms:created>
  <dcterms:modified xsi:type="dcterms:W3CDTF">2025-02-12T01:24:10Z</dcterms:modified>
</cp:coreProperties>
</file>